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69"/>
  </p:sldMasterIdLst>
  <p:notesMasterIdLst>
    <p:notesMasterId r:id="rId101"/>
  </p:notesMasterIdLst>
  <p:handoutMasterIdLst>
    <p:handoutMasterId r:id="rId102"/>
  </p:handoutMasterIdLst>
  <p:sldIdLst>
    <p:sldId id="789" r:id="rId70"/>
    <p:sldId id="793" r:id="rId71"/>
    <p:sldId id="796" r:id="rId72"/>
    <p:sldId id="795" r:id="rId73"/>
    <p:sldId id="799" r:id="rId74"/>
    <p:sldId id="797" r:id="rId75"/>
    <p:sldId id="804" r:id="rId76"/>
    <p:sldId id="819" r:id="rId77"/>
    <p:sldId id="801" r:id="rId78"/>
    <p:sldId id="817" r:id="rId79"/>
    <p:sldId id="820" r:id="rId80"/>
    <p:sldId id="800" r:id="rId81"/>
    <p:sldId id="806" r:id="rId82"/>
    <p:sldId id="808" r:id="rId83"/>
    <p:sldId id="809" r:id="rId84"/>
    <p:sldId id="810" r:id="rId85"/>
    <p:sldId id="701" r:id="rId86"/>
    <p:sldId id="813" r:id="rId87"/>
    <p:sldId id="815" r:id="rId88"/>
    <p:sldId id="816" r:id="rId89"/>
    <p:sldId id="805" r:id="rId90"/>
    <p:sldId id="739" r:id="rId91"/>
    <p:sldId id="728" r:id="rId92"/>
    <p:sldId id="791" r:id="rId93"/>
    <p:sldId id="704" r:id="rId94"/>
    <p:sldId id="734" r:id="rId95"/>
    <p:sldId id="720" r:id="rId96"/>
    <p:sldId id="733" r:id="rId97"/>
    <p:sldId id="812" r:id="rId98"/>
    <p:sldId id="712" r:id="rId99"/>
    <p:sldId id="737" r:id="rId10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lk-In" id="{B4AA3D15-D40E-F045-BF5E-0FA76BA4CC6D}">
          <p14:sldIdLst>
            <p14:sldId id="789"/>
          </p14:sldIdLst>
        </p14:section>
        <p14:section name="YOUR PRESENATATION" id="{88A75BE7-9891-0649-8603-A4248CBF5D51}">
          <p14:sldIdLst>
            <p14:sldId id="793"/>
            <p14:sldId id="796"/>
            <p14:sldId id="795"/>
            <p14:sldId id="799"/>
            <p14:sldId id="797"/>
            <p14:sldId id="804"/>
            <p14:sldId id="819"/>
            <p14:sldId id="801"/>
            <p14:sldId id="817"/>
            <p14:sldId id="820"/>
            <p14:sldId id="800"/>
            <p14:sldId id="806"/>
            <p14:sldId id="808"/>
            <p14:sldId id="809"/>
            <p14:sldId id="810"/>
            <p14:sldId id="701"/>
            <p14:sldId id="813"/>
            <p14:sldId id="815"/>
            <p14:sldId id="816"/>
            <p14:sldId id="805"/>
          </p14:sldIdLst>
        </p14:section>
        <p14:section name="Walk-Out" id="{E1C5B446-A4D8-DA45-AB19-A4578A7B68EC}">
          <p14:sldIdLst>
            <p14:sldId id="739"/>
            <p14:sldId id="728"/>
          </p14:sldIdLst>
        </p14:section>
        <p14:section name="2022 Esri Dev Summit" id="{9384B04E-CB95-D647-BA34-75E7A6BE993D}">
          <p14:sldIdLst>
            <p14:sldId id="791"/>
            <p14:sldId id="704"/>
            <p14:sldId id="734"/>
            <p14:sldId id="720"/>
            <p14:sldId id="733"/>
            <p14:sldId id="812"/>
            <p14:sldId id="712"/>
            <p14:sldId id="7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E3F7"/>
    <a:srgbClr val="00EC86"/>
    <a:srgbClr val="01114F"/>
    <a:srgbClr val="027ECF"/>
    <a:srgbClr val="C9F2FF"/>
    <a:srgbClr val="FFFFFF"/>
    <a:srgbClr val="828218"/>
    <a:srgbClr val="828219"/>
    <a:srgbClr val="C830A0"/>
    <a:srgbClr val="E24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56" autoAdjust="0"/>
    <p:restoredTop sz="94687"/>
  </p:normalViewPr>
  <p:slideViewPr>
    <p:cSldViewPr snapToGrid="0">
      <p:cViewPr varScale="1">
        <p:scale>
          <a:sx n="75" d="100"/>
          <a:sy n="75" d="100"/>
        </p:scale>
        <p:origin x="1200" y="176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5.xml"/><Relationship Id="rId89" Type="http://schemas.openxmlformats.org/officeDocument/2006/relationships/slide" Target="slides/slide20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102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90" Type="http://schemas.openxmlformats.org/officeDocument/2006/relationships/slide" Target="slides/slide21.xml"/><Relationship Id="rId95" Type="http://schemas.openxmlformats.org/officeDocument/2006/relationships/slide" Target="slides/slide26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presProps" Target="presProp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91" Type="http://schemas.openxmlformats.org/officeDocument/2006/relationships/slide" Target="slides/slide22.xml"/><Relationship Id="rId96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slide" Target="slides/slide25.xml"/><Relationship Id="rId99" Type="http://schemas.openxmlformats.org/officeDocument/2006/relationships/slide" Target="slides/slide30.xml"/><Relationship Id="rId10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97" Type="http://schemas.openxmlformats.org/officeDocument/2006/relationships/slide" Target="slides/slide28.xml"/><Relationship Id="rId104" Type="http://schemas.openxmlformats.org/officeDocument/2006/relationships/viewProps" Target="view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slide" Target="slides/slide23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8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8.xml"/><Relationship Id="rId100" Type="http://schemas.openxmlformats.org/officeDocument/2006/relationships/slide" Target="slides/slide31.xml"/><Relationship Id="rId105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93" Type="http://schemas.openxmlformats.org/officeDocument/2006/relationships/slide" Target="slides/slide24.xml"/><Relationship Id="rId98" Type="http://schemas.openxmlformats.org/officeDocument/2006/relationships/slide" Target="slides/slide29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Esri Developer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06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851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1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341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79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60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396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882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83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766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312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178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68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24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15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Esri Developer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2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63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425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90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88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81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155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79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50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3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264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52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17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65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rgbClr val="C3E3F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Esri logo with The Science of Where tagline">
            <a:extLst>
              <a:ext uri="{FF2B5EF4-FFF2-40B4-BE49-F238E27FC236}">
                <a16:creationId xmlns:a16="http://schemas.microsoft.com/office/drawing/2014/main" id="{BAE1F197-8276-8D41-95D6-51EDCC850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736" y="395608"/>
            <a:ext cx="2392198" cy="73964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 flip="none" rotWithShape="1">
          <a:gsLst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980828"/>
            <a:ext cx="4427728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462092"/>
            <a:ext cx="4427728" cy="1477328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Demo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3/8/22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4DFB064-9EBB-CE43-A484-6B2123001EC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03819697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gradFill flip="none" rotWithShape="1">
          <a:gsLst>
            <a:gs pos="0">
              <a:srgbClr val="002859"/>
            </a:gs>
            <a:gs pos="100000">
              <a:srgbClr val="002859"/>
            </a:gs>
            <a:gs pos="55000">
              <a:srgbClr val="064D9E"/>
            </a:gs>
            <a:gs pos="38000">
              <a:srgbClr val="064D9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Esri logo with The Science of Where tagline">
            <a:extLst>
              <a:ext uri="{FF2B5EF4-FFF2-40B4-BE49-F238E27FC236}">
                <a16:creationId xmlns:a16="http://schemas.microsoft.com/office/drawing/2014/main" id="{9496024E-64D0-4946-9D72-1637B8F52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9008" y="2489995"/>
            <a:ext cx="6073984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/>
          <a:lstStyle>
            <a:lvl1pPr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399032"/>
            <a:ext cx="103692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C3E3F7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b="0" dirty="0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7085"/>
            <a:ext cx="10599358" cy="215444"/>
          </a:xfrm>
        </p:spPr>
        <p:txBody>
          <a:bodyPr wrap="square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399031"/>
            <a:ext cx="10369296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rgbClr val="C3E3F7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6185356"/>
            <a:ext cx="10597896" cy="215444"/>
          </a:xfrm>
        </p:spPr>
        <p:txBody>
          <a:bodyPr wrap="square"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3/8/22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75000">
              <a:srgbClr val="0C4799"/>
            </a:gs>
            <a:gs pos="10000">
              <a:srgbClr val="008BD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3/8/22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55000">
              <a:srgbClr val="064D9E"/>
            </a:gs>
            <a:gs pos="38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683722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3/8/22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995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5000">
              <a:srgbClr val="0C4799"/>
            </a:gs>
            <a:gs pos="10000">
              <a:srgbClr val="008DD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574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22" r:id="rId9"/>
    <p:sldLayoutId id="2147486823" r:id="rId10"/>
    <p:sldLayoutId id="2147486811" r:id="rId11"/>
    <p:sldLayoutId id="2147486812" r:id="rId12"/>
    <p:sldLayoutId id="2147486816" r:id="rId13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14300" indent="-114300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tabLst/>
        <a:defRPr sz="2000" b="0" kern="1200">
          <a:solidFill>
            <a:schemeClr val="tx1"/>
          </a:solidFill>
          <a:latin typeface="+mn-lt"/>
          <a:ea typeface="+mn-ea"/>
          <a:cs typeface="Arial"/>
        </a:defRPr>
      </a:lvl1pPr>
      <a:lvl2pPr marL="404813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800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42950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0" kern="1200">
          <a:solidFill>
            <a:schemeClr val="tx1"/>
          </a:solidFill>
          <a:latin typeface="+mn-lt"/>
          <a:ea typeface="+mn-ea"/>
          <a:cs typeface="Arial"/>
        </a:defRPr>
      </a:lvl4pPr>
      <a:lvl5pPr marL="1370012" indent="0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None/>
        <a:defRPr lang="en-US" sz="1400" b="0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0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define%20smart%20form,%20locally,%20on%20the%20feature%20layer%20itself%20/%20https:/developers.arcgis.com/web-map-specification/objects/formInf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hyperlink" Target="https://developers.arcgis.com/javascript/latest/sample-code/sketch-viewmodel-styler/live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hyperlink" Target="https://jsbin.com/rihotowura/1/edit?html,outpu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hyperlink" Target="https://codepen.io/banuelosj/pen/OJOqqKb?editors=110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13" Type="http://schemas.openxmlformats.org/officeDocument/2006/relationships/image" Target="../media/image34.jpe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rest/services-reference/enterprise/feature-service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s.arcgis.com/rest/services-reference/enterprise/apply-edits-feature-service-layer-.htm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13" Type="http://schemas.openxmlformats.org/officeDocument/2006/relationships/image" Target="../media/image34.jpe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Relationship Id="rId1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s.arcgis.com/javascript/latest/api-reference/esri-layers-FeatureLayer.html#applyEdit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latest/api-reference/esri-form-ExpressionInfo.html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developers.arcgis.com/javascript/latest/api-reference/esri-form-elements-inputs-RadioButtonsInput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s.arcgis.com/javascript/latest/api-reference/esri-form-elements-Element.html" TargetMode="External"/><Relationship Id="rId5" Type="http://schemas.openxmlformats.org/officeDocument/2006/relationships/hyperlink" Target="https://developers.arcgis.com/javascript/latest/api-reference/esri-form-FormTemplate.html" TargetMode="External"/><Relationship Id="rId4" Type="http://schemas.openxmlformats.org/officeDocument/2006/relationships/hyperlink" Target="https://hgonzago.esri.com/javascript/latest/api-reference/esri-widgets-Editor.html#typedefinitions-summary" TargetMode="Externa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5B37E60-D63E-5B49-9924-36771DDDE56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04D4E3-6A10-FA40-8B2E-0950CDE416F5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68000">
                  <a:srgbClr val="0B1A38">
                    <a:alpha val="0"/>
                  </a:srgbClr>
                </a:gs>
                <a:gs pos="100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5283A1-AB2C-AE47-9C3F-30074891755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452B5-C579-294C-8F58-3D5089D0A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4040" y="0"/>
              <a:ext cx="7577959" cy="6858000"/>
            </a:xfrm>
            <a:prstGeom prst="rect">
              <a:avLst/>
            </a:prstGeom>
          </p:spPr>
        </p:pic>
        <p:sp>
          <p:nvSpPr>
            <p:cNvPr id="90" name="DEV 2022">
              <a:extLst>
                <a:ext uri="{FF2B5EF4-FFF2-40B4-BE49-F238E27FC236}">
                  <a16:creationId xmlns:a16="http://schemas.microsoft.com/office/drawing/2014/main" id="{2E9B2769-9AC6-4F49-9068-89159E6DB466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362073" y="6034895"/>
              <a:ext cx="4329425" cy="60677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8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2pPr>
              <a:lvl3pPr marL="9144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6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3pPr>
              <a:lvl4pPr marL="1371600" indent="0" algn="ctr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4pPr>
              <a:lvl5pPr marL="1828800" indent="0" algn="ctr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lang="en-US"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5pPr>
              <a:lvl6pPr marL="2286000" indent="0" algn="ctr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tabLst>
                  <a:tab pos="1484313" algn="l"/>
                </a:tabLst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6pPr>
              <a:lvl7pPr marL="27432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7pPr>
              <a:lvl8pPr marL="32004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8pPr>
              <a:lvl9pPr marL="36576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l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i="1" dirty="0">
                  <a:solidFill>
                    <a:srgbClr val="C3E3F7">
                      <a:alpha val="50000"/>
                    </a:srgbClr>
                  </a:solidFill>
                </a:rPr>
                <a:t>2022 ESRI DEVELOPER SUMMIT</a:t>
              </a:r>
              <a:endParaRPr lang="en-US" sz="1600" i="1" dirty="0">
                <a:solidFill>
                  <a:srgbClr val="C3E3F7">
                    <a:alpha val="50000"/>
                  </a:srgbClr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AFC92E-593E-8240-BD21-2E5955FC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484" y="654271"/>
              <a:ext cx="2007343" cy="6206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34C910-E2D3-6A4B-8541-EC7FBFBB1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3543606"/>
            <a:ext cx="5486400" cy="839551"/>
          </a:xfrm>
        </p:spPr>
        <p:txBody>
          <a:bodyPr/>
          <a:lstStyle/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Jose Banuelos	</a:t>
            </a:r>
          </a:p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</a:rPr>
              <a:t>Heather </a:t>
            </a:r>
            <a:r>
              <a:rPr lang="en-US" sz="1800" dirty="0" err="1">
                <a:solidFill>
                  <a:srgbClr val="00EC86"/>
                </a:solidFill>
              </a:rPr>
              <a:t>Gonzago</a:t>
            </a:r>
            <a:r>
              <a:rPr lang="en-US" sz="1800" dirty="0">
                <a:solidFill>
                  <a:srgbClr val="00EC86"/>
                </a:solidFill>
              </a:rPr>
              <a:t>	</a:t>
            </a:r>
          </a:p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endParaRPr lang="en-US" sz="1800" dirty="0">
              <a:solidFill>
                <a:srgbClr val="00EC86"/>
              </a:solidFill>
              <a:latin typeface="Arial"/>
              <a:ea typeface="ＭＳ Ｐゴシック"/>
            </a:endParaRPr>
          </a:p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9638F-DBE3-6B45-ADEA-DC27A9027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328057"/>
            <a:ext cx="7126264" cy="1326850"/>
          </a:xfrm>
        </p:spPr>
        <p:txBody>
          <a:bodyPr/>
          <a:lstStyle/>
          <a:p>
            <a:pPr algn="l"/>
            <a:r>
              <a:rPr lang="en-US" sz="3800" b="1" dirty="0"/>
              <a:t>ArcGIS API for JavaScript: Web Editing in 2D</a:t>
            </a:r>
            <a:br>
              <a:rPr lang="en-US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97589531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 err="1"/>
              <a:t>Webmap</a:t>
            </a:r>
            <a:r>
              <a:rPr lang="en-US" sz="2800" b="0" dirty="0"/>
              <a:t> forms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87793F-B1E1-8642-84D9-33F76035C90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57400"/>
            <a:ext cx="8591107" cy="3514060"/>
          </a:xfrm>
        </p:spPr>
        <p:txBody>
          <a:bodyPr/>
          <a:lstStyle/>
          <a:p>
            <a:r>
              <a:rPr lang="en-US" dirty="0">
                <a:hlinkClick r:id="rId4"/>
              </a:rPr>
              <a:t>FormInfo</a:t>
            </a:r>
            <a:r>
              <a:rPr lang="en-US" dirty="0"/>
              <a:t> is saved within the </a:t>
            </a:r>
            <a:r>
              <a:rPr lang="en-US" dirty="0" err="1"/>
              <a:t>webmap</a:t>
            </a:r>
            <a:endParaRPr lang="en-US" dirty="0"/>
          </a:p>
          <a:p>
            <a:r>
              <a:rPr lang="en-US" dirty="0"/>
              <a:t>Author form content online</a:t>
            </a:r>
          </a:p>
          <a:p>
            <a:r>
              <a:rPr lang="en-US" dirty="0"/>
              <a:t>Consume form’s info without a lot of code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2112EF-A2F8-1145-A64F-E246C200F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856" y="1040630"/>
            <a:ext cx="4621927" cy="429999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1125972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 dirty="0"/>
              <a:t>Editor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5D0B6FE-9ED6-44B1-934C-D57F97A81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2" y="3549028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WebMap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form updates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A480F-4B41-EE46-9D4E-A04641AE6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36" y="1625443"/>
            <a:ext cx="5462981" cy="3847170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7996391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F7D17D-4F5F-6248-9201-7838499AB40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63112D-A5F6-2C41-9A2F-C25C7164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25" y="5358"/>
              <a:ext cx="12172950" cy="6847284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3512743"/>
            <a:ext cx="506188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Jose Banuelos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061888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Sketch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2882581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31555"/>
            <a:ext cx="4154750" cy="3126371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Self snapping (geometry guides)</a:t>
            </a: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Snapping (self and feature)</a:t>
            </a: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CCAE10F1-FDA2-4483-A425-E5CE824E4DDE}"/>
              </a:ext>
            </a:extLst>
          </p:cNvPr>
          <p:cNvSpPr txBox="1">
            <a:spLocks/>
          </p:cNvSpPr>
          <p:nvPr/>
        </p:nvSpPr>
        <p:spPr>
          <a:xfrm>
            <a:off x="5983550" y="2031555"/>
            <a:ext cx="4154750" cy="312637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14300" indent="-11430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04813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42950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70012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buClr>
                <a:srgbClr val="00EC86"/>
              </a:buClr>
            </a:pPr>
            <a:r>
              <a:rPr lang="en-US" dirty="0"/>
              <a:t>Feature snapping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DEBEF-9A21-4E36-AA68-1E351A248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462" y="2685051"/>
            <a:ext cx="2484335" cy="2911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C9B667-DF06-4602-B443-B26153703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724" y="2685052"/>
            <a:ext cx="3341226" cy="29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39240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31555"/>
            <a:ext cx="6391922" cy="3126371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 err="1"/>
              <a:t>FeatureSnappingLayerSource</a:t>
            </a:r>
            <a:endParaRPr lang="en-US" b="0" dirty="0"/>
          </a:p>
          <a:p>
            <a:pPr lvl="1">
              <a:buClr>
                <a:srgbClr val="00EC86"/>
              </a:buClr>
            </a:pPr>
            <a:r>
              <a:rPr lang="en-US" dirty="0"/>
              <a:t>The layers we want to snap to with feature snapping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Layer type support</a:t>
            </a:r>
          </a:p>
          <a:p>
            <a:pPr lvl="2">
              <a:buClr>
                <a:srgbClr val="00EC86"/>
              </a:buClr>
            </a:pPr>
            <a:r>
              <a:rPr lang="en-US" dirty="0" err="1"/>
              <a:t>FeatureLayer</a:t>
            </a:r>
            <a:endParaRPr lang="en-US" dirty="0"/>
          </a:p>
          <a:p>
            <a:pPr lvl="2">
              <a:buClr>
                <a:srgbClr val="00EC86"/>
              </a:buClr>
            </a:pPr>
            <a:r>
              <a:rPr lang="en-US" dirty="0" err="1"/>
              <a:t>GraphicsLayer</a:t>
            </a:r>
            <a:endParaRPr lang="en-US" dirty="0"/>
          </a:p>
          <a:p>
            <a:pPr lvl="2">
              <a:buClr>
                <a:srgbClr val="00EC86"/>
              </a:buClr>
            </a:pPr>
            <a:r>
              <a:rPr lang="en-US" dirty="0" err="1"/>
              <a:t>CSVLayer</a:t>
            </a:r>
            <a:endParaRPr lang="en-US" dirty="0"/>
          </a:p>
          <a:p>
            <a:pPr lvl="2">
              <a:buClr>
                <a:srgbClr val="00EC86"/>
              </a:buClr>
            </a:pPr>
            <a:r>
              <a:rPr lang="en-US" dirty="0" err="1"/>
              <a:t>GeoJSONLayer</a:t>
            </a:r>
            <a:endParaRPr lang="en-US" dirty="0"/>
          </a:p>
          <a:p>
            <a:pPr lvl="2">
              <a:buClr>
                <a:srgbClr val="00EC86"/>
              </a:buClr>
            </a:pPr>
            <a:r>
              <a:rPr lang="en-US" dirty="0" err="1"/>
              <a:t>WFSLayer</a:t>
            </a:r>
            <a:endParaRPr lang="en-US" dirty="0"/>
          </a:p>
          <a:p>
            <a:pPr lvl="1"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Snapping (continued…)</a:t>
            </a:r>
          </a:p>
        </p:txBody>
      </p:sp>
    </p:spTree>
    <p:extLst>
      <p:ext uri="{BB962C8B-B14F-4D97-AF65-F5344CB8AC3E}">
        <p14:creationId xmlns:p14="http://schemas.microsoft.com/office/powerpoint/2010/main" val="195645537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8877" y="-1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31555"/>
            <a:ext cx="6391922" cy="3126371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 err="1"/>
              <a:t>SnappingOptions</a:t>
            </a:r>
            <a:endParaRPr lang="en-US" b="0" dirty="0"/>
          </a:p>
          <a:p>
            <a:pPr lvl="1">
              <a:buClr>
                <a:srgbClr val="00EC86"/>
              </a:buClr>
            </a:pPr>
            <a:r>
              <a:rPr lang="en-US" dirty="0"/>
              <a:t>Class used to configure snapping for editing and drawing workflows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Editor, Sketch, </a:t>
            </a:r>
            <a:r>
              <a:rPr lang="en-US" dirty="0" err="1"/>
              <a:t>SketchViewModel</a:t>
            </a:r>
            <a:r>
              <a:rPr lang="en-US" dirty="0"/>
              <a:t>, </a:t>
            </a:r>
            <a:r>
              <a:rPr lang="en-US" dirty="0" err="1"/>
              <a:t>SnappingControls</a:t>
            </a:r>
            <a:endParaRPr lang="en-US" dirty="0"/>
          </a:p>
          <a:p>
            <a:pPr lvl="1"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 err="1"/>
              <a:t>SnappingControls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dirty="0"/>
              <a:t>Widget created to handle </a:t>
            </a:r>
            <a:r>
              <a:rPr lang="en-US" dirty="0" err="1"/>
              <a:t>SnappingOptions</a:t>
            </a:r>
            <a:r>
              <a:rPr lang="en-US" dirty="0"/>
              <a:t> props via a user interface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Embedded in Editor and Sketch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Snapping (continued…)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2DF29-E6C2-4764-AF14-CFC447B72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789" y="1816933"/>
            <a:ext cx="3055885" cy="33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4874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8877" y="-8879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31555"/>
            <a:ext cx="6391922" cy="3126371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 err="1"/>
              <a:t>SnappingOptions</a:t>
            </a:r>
            <a:endParaRPr lang="en-US" b="0" dirty="0"/>
          </a:p>
          <a:p>
            <a:pPr lvl="1">
              <a:buClr>
                <a:srgbClr val="00EC86"/>
              </a:buClr>
            </a:pPr>
            <a:r>
              <a:rPr lang="en-US" dirty="0"/>
              <a:t>enabled</a:t>
            </a:r>
          </a:p>
          <a:p>
            <a:pPr lvl="1">
              <a:buClr>
                <a:srgbClr val="00EC86"/>
              </a:buClr>
            </a:pPr>
            <a:r>
              <a:rPr lang="en-US" dirty="0" err="1"/>
              <a:t>selfEnabled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dirty="0" err="1"/>
              <a:t>featureEnabled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dirty="0" err="1"/>
              <a:t>featureSources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Snapping (Let us show some code)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0355C-D0D7-4928-8825-8DF2ACB16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90" y="2031554"/>
            <a:ext cx="5601185" cy="2758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984697-B0BF-42F9-9D56-4216E902F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256" y="1698998"/>
            <a:ext cx="2674852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70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4259242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hlinkClick r:id="rId4"/>
              </a:rPr>
              <a:t>Live Demo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1855668"/>
            <a:ext cx="4527741" cy="1661993"/>
          </a:xfrm>
        </p:spPr>
        <p:txBody>
          <a:bodyPr/>
          <a:lstStyle/>
          <a:p>
            <a:r>
              <a:rPr lang="en-US" sz="3600" dirty="0"/>
              <a:t>Snapping with </a:t>
            </a:r>
            <a:r>
              <a:rPr lang="en-US" sz="3600" dirty="0" err="1"/>
              <a:t>SketchViewModel</a:t>
            </a:r>
            <a:r>
              <a:rPr lang="en-US" sz="3600" dirty="0"/>
              <a:t> and </a:t>
            </a:r>
            <a:r>
              <a:rPr lang="en-US" sz="3600" dirty="0" err="1"/>
              <a:t>SnappingControls</a:t>
            </a:r>
            <a:endParaRPr lang="en-US" sz="3600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14CEB904-F5BC-4356-9444-6EF71E2272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5" b="9505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</p:spTree>
    <p:extLst>
      <p:ext uri="{BB962C8B-B14F-4D97-AF65-F5344CB8AC3E}">
        <p14:creationId xmlns:p14="http://schemas.microsoft.com/office/powerpoint/2010/main" val="95269842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4259242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hlinkClick r:id="rId4"/>
              </a:rPr>
              <a:t>Live Demo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 dirty="0"/>
              <a:t>Custom Sketch tools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14CEB904-F5BC-4356-9444-6EF71E2272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tretch>
            <a:fillRect/>
          </a:stretch>
        </p:blipFill>
        <p:spPr>
          <a:xfrm>
            <a:off x="1184599" y="1757363"/>
            <a:ext cx="4942828" cy="3343275"/>
          </a:xfrm>
        </p:spPr>
      </p:pic>
    </p:spTree>
    <p:extLst>
      <p:ext uri="{BB962C8B-B14F-4D97-AF65-F5344CB8AC3E}">
        <p14:creationId xmlns:p14="http://schemas.microsoft.com/office/powerpoint/2010/main" val="2726781218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31555"/>
            <a:ext cx="6391922" cy="3126371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 err="1"/>
              <a:t>HitTest</a:t>
            </a:r>
            <a:r>
              <a:rPr lang="en-US" b="0" dirty="0"/>
              <a:t> improvements in the API led to an improved </a:t>
            </a:r>
            <a:r>
              <a:rPr lang="en-US" b="0" dirty="0" err="1"/>
              <a:t>hitTest</a:t>
            </a:r>
            <a:r>
              <a:rPr lang="en-US" b="0" dirty="0"/>
              <a:t> for </a:t>
            </a:r>
            <a:r>
              <a:rPr lang="en-US" b="0" dirty="0" err="1"/>
              <a:t>SketchViewModel</a:t>
            </a:r>
            <a:endParaRPr lang="en-US" b="0" dirty="0"/>
          </a:p>
          <a:p>
            <a:pPr lvl="1">
              <a:buClr>
                <a:srgbClr val="00EC86"/>
              </a:buClr>
            </a:pPr>
            <a:r>
              <a:rPr lang="en-US" b="0" dirty="0" err="1"/>
              <a:t>CIMSymbol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b="0" dirty="0" err="1"/>
              <a:t>PictureMarkerS</a:t>
            </a:r>
            <a:r>
              <a:rPr lang="en-US" dirty="0" err="1"/>
              <a:t>ymbol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dirty="0" err="1"/>
              <a:t>TextSymbol</a:t>
            </a: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/>
              <a:t>Improved highlight around these symbols</a:t>
            </a:r>
          </a:p>
          <a:p>
            <a:pPr>
              <a:buClr>
                <a:srgbClr val="00EC86"/>
              </a:buClr>
            </a:pPr>
            <a:r>
              <a:rPr lang="en-US" dirty="0"/>
              <a:t>Control highlight with </a:t>
            </a:r>
            <a:r>
              <a:rPr lang="en-US" dirty="0" err="1"/>
              <a:t>MapView.highlightOptions</a:t>
            </a: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/>
              <a:t>Affects Sketch &amp; Editor</a:t>
            </a:r>
          </a:p>
          <a:p>
            <a:pPr marL="0" indent="0">
              <a:buClr>
                <a:srgbClr val="00EC86"/>
              </a:buClr>
              <a:buNone/>
            </a:pPr>
            <a:endParaRPr lang="en-US" dirty="0"/>
          </a:p>
          <a:p>
            <a:pPr lvl="1"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/>
              <a:t>Sketch &amp; Editor: Improvements to selection and highlight</a:t>
            </a:r>
            <a:endParaRPr 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9FC25-1A04-4343-960E-84F238AFB9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424" r="892"/>
          <a:stretch/>
        </p:blipFill>
        <p:spPr>
          <a:xfrm>
            <a:off x="6643010" y="2530136"/>
            <a:ext cx="4924594" cy="374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3870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1883527"/>
            <a:ext cx="10369296" cy="4090851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sz="2200" dirty="0"/>
              <a:t>Web editing</a:t>
            </a:r>
          </a:p>
          <a:p>
            <a:pPr lvl="1">
              <a:buClr>
                <a:srgbClr val="00EC86"/>
              </a:buClr>
            </a:pPr>
            <a:r>
              <a:rPr lang="en-US" sz="2200" dirty="0"/>
              <a:t>What is it and how does it work?</a:t>
            </a:r>
          </a:p>
          <a:p>
            <a:pPr>
              <a:buClr>
                <a:srgbClr val="00EC86"/>
              </a:buClr>
            </a:pPr>
            <a:r>
              <a:rPr lang="en-US" sz="2200" dirty="0"/>
              <a:t>Editing widgets</a:t>
            </a:r>
          </a:p>
          <a:p>
            <a:pPr lvl="1">
              <a:buClr>
                <a:srgbClr val="00EC86"/>
              </a:buClr>
            </a:pPr>
            <a:r>
              <a:rPr lang="en-US" sz="2200" dirty="0"/>
              <a:t>Editor</a:t>
            </a:r>
          </a:p>
          <a:p>
            <a:pPr lvl="1">
              <a:buClr>
                <a:srgbClr val="00EC86"/>
              </a:buClr>
            </a:pPr>
            <a:r>
              <a:rPr lang="en-US" sz="2200" dirty="0" err="1"/>
              <a:t>FeatureForm</a:t>
            </a:r>
            <a:endParaRPr lang="en-US" sz="2200" dirty="0"/>
          </a:p>
          <a:p>
            <a:pPr lvl="1">
              <a:buClr>
                <a:srgbClr val="00EC86"/>
              </a:buClr>
            </a:pPr>
            <a:r>
              <a:rPr lang="en-US" sz="2200" dirty="0" err="1"/>
              <a:t>FeatureTemplates</a:t>
            </a:r>
            <a:endParaRPr lang="en-US" sz="2200" dirty="0"/>
          </a:p>
          <a:p>
            <a:pPr lvl="1">
              <a:buClr>
                <a:srgbClr val="00EC86"/>
              </a:buClr>
            </a:pPr>
            <a:r>
              <a:rPr lang="en-US" sz="2200" dirty="0"/>
              <a:t>Sketch/</a:t>
            </a:r>
            <a:r>
              <a:rPr lang="en-US" sz="2200" dirty="0" err="1"/>
              <a:t>SketchViewModel</a:t>
            </a:r>
            <a:endParaRPr lang="en-US" sz="2200" dirty="0"/>
          </a:p>
          <a:p>
            <a:pPr lvl="1">
              <a:buClr>
                <a:srgbClr val="00EC86"/>
              </a:buClr>
            </a:pPr>
            <a:r>
              <a:rPr lang="en-US" sz="2200" dirty="0"/>
              <a:t> etc.</a:t>
            </a:r>
          </a:p>
          <a:p>
            <a:pPr>
              <a:buClr>
                <a:srgbClr val="00EC86"/>
              </a:buClr>
            </a:pPr>
            <a:r>
              <a:rPr lang="en-US" sz="2200" dirty="0"/>
              <a:t>Form work</a:t>
            </a:r>
          </a:p>
          <a:p>
            <a:pPr>
              <a:buClr>
                <a:srgbClr val="00EC86"/>
              </a:buClr>
            </a:pPr>
            <a:r>
              <a:rPr lang="en-US" sz="2200" dirty="0"/>
              <a:t>Sketching/editing</a:t>
            </a:r>
          </a:p>
          <a:p>
            <a:pPr marL="0" indent="0">
              <a:buClr>
                <a:srgbClr val="00EC86"/>
              </a:buClr>
              <a:buNone/>
            </a:pP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399032"/>
            <a:ext cx="10369296" cy="307777"/>
          </a:xfrm>
        </p:spPr>
        <p:txBody>
          <a:bodyPr/>
          <a:lstStyle/>
          <a:p>
            <a:pPr>
              <a:tabLst>
                <a:tab pos="276225" algn="l"/>
              </a:tabLst>
            </a:pPr>
            <a:r>
              <a:rPr lang="en-US" sz="2000" dirty="0">
                <a:solidFill>
                  <a:srgbClr val="00EC86"/>
                </a:solidFill>
              </a:rPr>
              <a:t>Topics covered in this presentation</a:t>
            </a:r>
            <a:endParaRPr lang="en-US" sz="2000" b="0" dirty="0">
              <a:solidFill>
                <a:srgbClr val="00EC8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3622"/>
            <a:ext cx="10369296" cy="492443"/>
          </a:xfrm>
        </p:spPr>
        <p:txBody>
          <a:bodyPr/>
          <a:lstStyle/>
          <a:p>
            <a:r>
              <a:rPr lang="en-US" sz="3200" b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03244717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4259242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hlinkClick r:id="rId4"/>
              </a:rPr>
              <a:t>Live Demo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 dirty="0"/>
              <a:t>Selection &amp; Highlight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C9503B-F0F9-4B1A-8796-0E95BC5D4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18" y="1730416"/>
            <a:ext cx="5201682" cy="357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98027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F7D17D-4F5F-6248-9201-7838499AB40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63112D-A5F6-2C41-9A2F-C25C7164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25" y="5358"/>
              <a:ext cx="12172950" cy="6847284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061888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10570138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F9F74E8-D9FA-604C-BF75-131A52C85E4B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F7C7AA-DEEE-DE47-82E8-1B203F974A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1F11C67-49EA-B34D-8F5A-4A36D5A20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5964371" cy="64504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37533-8F12-9149-A013-DC018BEB5650}"/>
              </a:ext>
            </a:extLst>
          </p:cNvPr>
          <p:cNvGrpSpPr/>
          <p:nvPr/>
        </p:nvGrpSpPr>
        <p:grpSpPr>
          <a:xfrm>
            <a:off x="1511487" y="1660234"/>
            <a:ext cx="9139025" cy="4336701"/>
            <a:chOff x="1511487" y="1660234"/>
            <a:chExt cx="913902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50C38A-DFEB-6349-94A5-499FEFA6A060}"/>
                </a:ext>
              </a:extLst>
            </p:cNvPr>
            <p:cNvSpPr txBox="1"/>
            <p:nvPr/>
          </p:nvSpPr>
          <p:spPr>
            <a:xfrm>
              <a:off x="1605700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1F224-72DC-4241-BB75-3F1CF2EA7BE1}"/>
                </a:ext>
              </a:extLst>
            </p:cNvPr>
            <p:cNvSpPr txBox="1"/>
            <p:nvPr/>
          </p:nvSpPr>
          <p:spPr>
            <a:xfrm>
              <a:off x="4011467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BEA1C3-E185-194D-A4A0-17D7FB34F4D1}"/>
                </a:ext>
              </a:extLst>
            </p:cNvPr>
            <p:cNvSpPr txBox="1"/>
            <p:nvPr/>
          </p:nvSpPr>
          <p:spPr>
            <a:xfrm>
              <a:off x="6417234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61F03-0729-9245-855D-63132C33B863}"/>
                </a:ext>
              </a:extLst>
            </p:cNvPr>
            <p:cNvSpPr txBox="1"/>
            <p:nvPr/>
          </p:nvSpPr>
          <p:spPr>
            <a:xfrm>
              <a:off x="8823001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Log in to access the survey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5F50F2-B02E-8941-8C91-626D3BA0D883}"/>
                </a:ext>
              </a:extLst>
            </p:cNvPr>
            <p:cNvGrpSpPr/>
            <p:nvPr/>
          </p:nvGrpSpPr>
          <p:grpSpPr>
            <a:xfrm>
              <a:off x="3917254" y="2480866"/>
              <a:ext cx="1921724" cy="3516069"/>
              <a:chOff x="3125273" y="2289667"/>
              <a:chExt cx="1745068" cy="3192852"/>
            </a:xfrm>
          </p:grpSpPr>
          <p:pic>
            <p:nvPicPr>
              <p:cNvPr id="12" name="Picture 11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82BAE032-2B26-DE41-A77A-C598B4D52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C7884134-DBB4-B847-9A8D-F25810AEE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68E54C-C8B3-9A4F-AD47-CFAC8BD32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13EF59-4A51-BB4E-BB9D-E289BD721B77}"/>
                </a:ext>
              </a:extLst>
            </p:cNvPr>
            <p:cNvGrpSpPr/>
            <p:nvPr/>
          </p:nvGrpSpPr>
          <p:grpSpPr>
            <a:xfrm>
              <a:off x="6323021" y="2480866"/>
              <a:ext cx="1921724" cy="3516069"/>
              <a:chOff x="5226240" y="2289667"/>
              <a:chExt cx="1745068" cy="319285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4EDA14-5500-A54D-A0CF-045D632D8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45444C-72F6-E14A-88A4-70F42AFA4637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72F83291-46D9-2F40-BB40-0949D3FBA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F083CE-761F-5B44-9D60-E3E9B2632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35DF100-CBD9-074D-9733-47200FA381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sp>
          <p:nvSpPr>
            <p:cNvPr id="24" name="Right Arrow 38">
              <a:extLst>
                <a:ext uri="{FF2B5EF4-FFF2-40B4-BE49-F238E27FC236}">
                  <a16:creationId xmlns:a16="http://schemas.microsoft.com/office/drawing/2014/main" id="{7325D5B9-3AFA-3E47-8138-65F8D5447E69}"/>
                </a:ext>
              </a:extLst>
            </p:cNvPr>
            <p:cNvSpPr/>
            <p:nvPr/>
          </p:nvSpPr>
          <p:spPr bwMode="auto">
            <a:xfrm>
              <a:off x="3208835" y="3609539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5" name="Right Arrow 38">
              <a:extLst>
                <a:ext uri="{FF2B5EF4-FFF2-40B4-BE49-F238E27FC236}">
                  <a16:creationId xmlns:a16="http://schemas.microsoft.com/office/drawing/2014/main" id="{D1F45432-308A-FD46-A157-211CA1060763}"/>
                </a:ext>
              </a:extLst>
            </p:cNvPr>
            <p:cNvSpPr/>
            <p:nvPr/>
          </p:nvSpPr>
          <p:spPr bwMode="auto">
            <a:xfrm>
              <a:off x="5609701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6" name="Right Arrow 38">
              <a:extLst>
                <a:ext uri="{FF2B5EF4-FFF2-40B4-BE49-F238E27FC236}">
                  <a16:creationId xmlns:a16="http://schemas.microsoft.com/office/drawing/2014/main" id="{54874BB2-3872-7441-8F1A-21BE13B6AB72}"/>
                </a:ext>
              </a:extLst>
            </p:cNvPr>
            <p:cNvSpPr/>
            <p:nvPr/>
          </p:nvSpPr>
          <p:spPr bwMode="auto">
            <a:xfrm>
              <a:off x="7935728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09CCB2-AEFA-EF4B-8AE5-DFD06235A12F}"/>
                </a:ext>
              </a:extLst>
            </p:cNvPr>
            <p:cNvGrpSpPr/>
            <p:nvPr/>
          </p:nvGrpSpPr>
          <p:grpSpPr>
            <a:xfrm>
              <a:off x="8728788" y="2480866"/>
              <a:ext cx="1921724" cy="3516069"/>
              <a:chOff x="8728788" y="2289666"/>
              <a:chExt cx="1921724" cy="3516069"/>
            </a:xfrm>
          </p:grpSpPr>
          <p:pic>
            <p:nvPicPr>
              <p:cNvPr id="28" name="Picture 8">
                <a:extLst>
                  <a:ext uri="{FF2B5EF4-FFF2-40B4-BE49-F238E27FC236}">
                    <a16:creationId xmlns:a16="http://schemas.microsoft.com/office/drawing/2014/main" id="{ED94FC9A-361F-E542-80E7-EE83F103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E96365D-2F2E-F145-9AEC-B04A2C49EC98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3A02BF9-8C1C-C945-94E0-B8B7B3A0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021EAAF-504B-F242-96B1-8415531BB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B469A5-7119-2C47-A3F3-564E7B700B6A}"/>
                </a:ext>
              </a:extLst>
            </p:cNvPr>
            <p:cNvGrpSpPr/>
            <p:nvPr/>
          </p:nvGrpSpPr>
          <p:grpSpPr>
            <a:xfrm>
              <a:off x="1511487" y="2480866"/>
              <a:ext cx="1921724" cy="3516069"/>
              <a:chOff x="1511487" y="2289666"/>
              <a:chExt cx="1921724" cy="3516069"/>
            </a:xfrm>
          </p:grpSpPr>
          <p:pic>
            <p:nvPicPr>
              <p:cNvPr id="33" name="Picture 8">
                <a:extLst>
                  <a:ext uri="{FF2B5EF4-FFF2-40B4-BE49-F238E27FC236}">
                    <a16:creationId xmlns:a16="http://schemas.microsoft.com/office/drawing/2014/main" id="{1BB21591-AE0C-3742-A944-98DACB665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511487" y="2289666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BC2D592-CDE5-3D45-8854-33F318214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574581" y="2431279"/>
                <a:ext cx="1785525" cy="3204672"/>
              </a:xfrm>
              <a:prstGeom prst="rect">
                <a:avLst/>
              </a:prstGeom>
            </p:spPr>
          </p:pic>
        </p:grp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D0EDFF76-F4F1-A34E-9DBE-9B61D5A3B7D0}"/>
              </a:ext>
            </a:extLst>
          </p:cNvPr>
          <p:cNvSpPr txBox="1">
            <a:spLocks/>
          </p:cNvSpPr>
          <p:nvPr/>
        </p:nvSpPr>
        <p:spPr>
          <a:xfrm>
            <a:off x="914400" y="813569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Please Share Your Feedback in the App</a:t>
            </a:r>
          </a:p>
        </p:txBody>
      </p:sp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E3CB30-3726-F743-AA20-B0CF1E356A5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9068" y="1147464"/>
            <a:ext cx="5202932" cy="57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88628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0BEF217-0FE0-A742-8673-2A7AA7301D3B}"/>
              </a:ext>
            </a:extLst>
          </p:cNvPr>
          <p:cNvGrpSpPr/>
          <p:nvPr/>
        </p:nvGrpSpPr>
        <p:grpSpPr>
          <a:xfrm>
            <a:off x="0" y="-1"/>
            <a:ext cx="12192000" cy="6867664"/>
            <a:chOff x="0" y="-1"/>
            <a:chExt cx="12192000" cy="68676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46C39-C73E-8341-BE4D-A6FE0683144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736CB9-A2A0-724A-AA73-BE36AA32FD84}"/>
                </a:ext>
              </a:extLst>
            </p:cNvPr>
            <p:cNvSpPr/>
            <p:nvPr/>
          </p:nvSpPr>
          <p:spPr bwMode="auto">
            <a:xfrm>
              <a:off x="0" y="9662"/>
              <a:ext cx="12192000" cy="6858001"/>
            </a:xfrm>
            <a:prstGeom prst="rect">
              <a:avLst/>
            </a:prstGeom>
            <a:gradFill flip="none" rotWithShape="1">
              <a:gsLst>
                <a:gs pos="40000">
                  <a:srgbClr val="0B1A38">
                    <a:alpha val="0"/>
                  </a:srgbClr>
                </a:gs>
                <a:gs pos="0">
                  <a:srgbClr val="080F24">
                    <a:alpha val="85980"/>
                  </a:srgbClr>
                </a:gs>
              </a:gsLst>
              <a:lin ang="16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F3ADB-E582-7D42-AFF2-83EC15BAFDAE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46000">
                  <a:srgbClr val="0B1A38">
                    <a:alpha val="0"/>
                  </a:srgbClr>
                </a:gs>
                <a:gs pos="7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F13A02E3-35ED-BA41-BBE5-8ADB01E2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4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9" name="Picture 18" descr="Background pattern&#10;&#10;Description automatically generated">
              <a:extLst>
                <a:ext uri="{FF2B5EF4-FFF2-40B4-BE49-F238E27FC236}">
                  <a16:creationId xmlns:a16="http://schemas.microsoft.com/office/drawing/2014/main" id="{68EC4E4F-3D60-F044-A5A1-A5FAEBA9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8C3CC2-2836-8540-82C2-551689D37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2763" y="2670486"/>
              <a:ext cx="4906474" cy="151702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48158A-2CC7-B347-B5D6-B3552870633B}"/>
                </a:ext>
              </a:extLst>
            </p:cNvPr>
            <p:cNvSpPr/>
            <p:nvPr/>
          </p:nvSpPr>
          <p:spPr>
            <a:xfrm>
              <a:off x="2108384" y="6402195"/>
              <a:ext cx="3923608" cy="252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tx1">
                      <a:alpha val="60000"/>
                    </a:schemeClr>
                  </a:solidFill>
                </a:rPr>
                <a:t>Copyright © 2022 Esri.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532563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5B37E60-D63E-5B49-9924-36771DDDE56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04D4E3-6A10-FA40-8B2E-0950CDE416F5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68000">
                  <a:srgbClr val="0B1A38">
                    <a:alpha val="0"/>
                  </a:srgbClr>
                </a:gs>
                <a:gs pos="100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5283A1-AB2C-AE47-9C3F-30074891755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452B5-C579-294C-8F58-3D5089D0A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4040" y="0"/>
              <a:ext cx="7577959" cy="6858000"/>
            </a:xfrm>
            <a:prstGeom prst="rect">
              <a:avLst/>
            </a:prstGeom>
          </p:spPr>
        </p:pic>
        <p:sp>
          <p:nvSpPr>
            <p:cNvPr id="90" name="DEV 2022">
              <a:extLst>
                <a:ext uri="{FF2B5EF4-FFF2-40B4-BE49-F238E27FC236}">
                  <a16:creationId xmlns:a16="http://schemas.microsoft.com/office/drawing/2014/main" id="{2E9B2769-9AC6-4F49-9068-89159E6DB466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362073" y="6034895"/>
              <a:ext cx="4329425" cy="60677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8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2pPr>
              <a:lvl3pPr marL="9144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6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3pPr>
              <a:lvl4pPr marL="1371600" indent="0" algn="ctr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4pPr>
              <a:lvl5pPr marL="1828800" indent="0" algn="ctr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lang="en-US"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5pPr>
              <a:lvl6pPr marL="2286000" indent="0" algn="ctr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tabLst>
                  <a:tab pos="1484313" algn="l"/>
                </a:tabLst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6pPr>
              <a:lvl7pPr marL="27432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7pPr>
              <a:lvl8pPr marL="32004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8pPr>
              <a:lvl9pPr marL="36576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l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i="1" dirty="0">
                  <a:solidFill>
                    <a:srgbClr val="C3E3F7">
                      <a:alpha val="50000"/>
                    </a:srgbClr>
                  </a:solidFill>
                </a:rPr>
                <a:t>2022 ESRI DEVELOPER SUMMIT</a:t>
              </a:r>
              <a:endParaRPr lang="en-US" sz="1600" i="1" dirty="0">
                <a:solidFill>
                  <a:srgbClr val="C3E3F7">
                    <a:alpha val="50000"/>
                  </a:srgbClr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AFC92E-593E-8240-BD21-2E5955FC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484" y="654271"/>
              <a:ext cx="2007343" cy="6206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34C910-E2D3-6A4B-8541-EC7FBFBB1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3420036"/>
            <a:ext cx="5486400" cy="490333"/>
          </a:xfrm>
        </p:spPr>
        <p:txBody>
          <a:bodyPr/>
          <a:lstStyle/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Presenter Names</a:t>
            </a:r>
          </a:p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9638F-DBE3-6B45-ADEA-DC27A9027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511" y="2460325"/>
            <a:ext cx="6397142" cy="914400"/>
          </a:xfrm>
        </p:spPr>
        <p:txBody>
          <a:bodyPr/>
          <a:lstStyle/>
          <a:p>
            <a:pPr algn="l"/>
            <a:r>
              <a:rPr lang="en-US" sz="3800" dirty="0">
                <a:solidFill>
                  <a:prstClr val="white"/>
                </a:solidFill>
                <a:latin typeface="Arial"/>
                <a:ea typeface="ＭＳ Ｐゴシック"/>
              </a:rPr>
              <a:t>Presentation Title 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33098693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Bullets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 dirty="0">
                <a:solidFill>
                  <a:srgbClr val="00EC86"/>
                </a:solidFill>
              </a:rPr>
              <a:t>Subhead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08633477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Bullets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 dirty="0">
                <a:solidFill>
                  <a:srgbClr val="00EC86"/>
                </a:solidFill>
              </a:rPr>
              <a:t>Subhead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697943897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F7D17D-4F5F-6248-9201-7838499AB40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63112D-A5F6-2C41-9A2F-C25C7164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25" y="5358"/>
              <a:ext cx="12172950" cy="6847284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3512743"/>
            <a:ext cx="506188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</a:rPr>
              <a:t>Section Subhead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061888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Section Header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6887344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DF581-08D7-DE43-8BAA-0750BD6F4E3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Picture 10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8B272B-B009-CF4B-BC61-5EF891F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" y="0"/>
              <a:ext cx="12179300" cy="6858000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3512743"/>
            <a:ext cx="5135040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</a:rPr>
              <a:t>Section Subhead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135040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Section Header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39775793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2" y="3549028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Demo Presenter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 dirty="0"/>
              <a:t>Demo Title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4E87B321-204D-954A-B5A6-4FB66419FB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4213" y="1757363"/>
            <a:ext cx="5943600" cy="3343275"/>
          </a:xfrm>
        </p:spPr>
      </p:sp>
    </p:spTree>
    <p:extLst>
      <p:ext uri="{BB962C8B-B14F-4D97-AF65-F5344CB8AC3E}">
        <p14:creationId xmlns:p14="http://schemas.microsoft.com/office/powerpoint/2010/main" val="1102940435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</p:grpSp>
      <p:sp>
        <p:nvSpPr>
          <p:cNvPr id="26" name="Title 15">
            <a:extLst>
              <a:ext uri="{FF2B5EF4-FFF2-40B4-BE49-F238E27FC236}">
                <a16:creationId xmlns:a16="http://schemas.microsoft.com/office/drawing/2014/main" id="{026C2AB7-6550-4646-BB61-DA0BFCC1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3622"/>
            <a:ext cx="10369296" cy="492443"/>
          </a:xfrm>
        </p:spPr>
        <p:txBody>
          <a:bodyPr/>
          <a:lstStyle/>
          <a:p>
            <a:r>
              <a:rPr lang="en-US" sz="3200" b="0" dirty="0"/>
              <a:t>Enable editing on a feature service</a:t>
            </a:r>
          </a:p>
        </p:txBody>
      </p:sp>
      <p:sp>
        <p:nvSpPr>
          <p:cNvPr id="27" name="Content Placeholder 17">
            <a:extLst>
              <a:ext uri="{FF2B5EF4-FFF2-40B4-BE49-F238E27FC236}">
                <a16:creationId xmlns:a16="http://schemas.microsoft.com/office/drawing/2014/main" id="{489D4F3A-C4F4-4C41-A6A5-A1A6C0A57DE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>
              <a:buClr>
                <a:srgbClr val="00EC86"/>
              </a:buClr>
            </a:pPr>
            <a:endParaRPr lang="en-US" b="0" dirty="0"/>
          </a:p>
          <a:p>
            <a:pPr>
              <a:buClr>
                <a:srgbClr val="00EC86"/>
              </a:buClr>
            </a:pPr>
            <a:r>
              <a:rPr lang="en-US" sz="2400" dirty="0"/>
              <a:t>The </a:t>
            </a:r>
            <a:r>
              <a:rPr lang="en-US" sz="2400" dirty="0">
                <a:hlinkClick r:id="rId3"/>
              </a:rPr>
              <a:t>feature service </a:t>
            </a:r>
            <a:r>
              <a:rPr lang="en-US" sz="2400" dirty="0"/>
              <a:t>must be enabled for editing</a:t>
            </a:r>
          </a:p>
          <a:p>
            <a:pPr>
              <a:buClr>
                <a:srgbClr val="00EC86"/>
              </a:buClr>
            </a:pPr>
            <a:r>
              <a:rPr lang="en-US" sz="2400" dirty="0"/>
              <a:t>Constraints are set at the service level</a:t>
            </a:r>
            <a:endParaRPr lang="en-US" sz="2400" b="0" dirty="0"/>
          </a:p>
          <a:p>
            <a:pPr lvl="1">
              <a:buClr>
                <a:srgbClr val="00EC86"/>
              </a:buClr>
            </a:pPr>
            <a:r>
              <a:rPr lang="en-US" sz="2400" dirty="0"/>
              <a:t>Client apps, i.e. the JavaScript API, cannot override any permissions set on the service</a:t>
            </a:r>
          </a:p>
          <a:p>
            <a:pPr>
              <a:buClr>
                <a:srgbClr val="00EC86"/>
              </a:buClr>
            </a:pPr>
            <a:r>
              <a:rPr lang="en-US" sz="2400" dirty="0"/>
              <a:t>Client API accesses </a:t>
            </a:r>
            <a:r>
              <a:rPr lang="en-US" sz="2400" dirty="0">
                <a:hlinkClick r:id="rId4"/>
              </a:rPr>
              <a:t>REST API calls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217874683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F9F74E8-D9FA-604C-BF75-131A52C85E4B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F7C7AA-DEEE-DE47-82E8-1B203F974A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1F11C67-49EA-B34D-8F5A-4A36D5A20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5964371" cy="64504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37533-8F12-9149-A013-DC018BEB5650}"/>
              </a:ext>
            </a:extLst>
          </p:cNvPr>
          <p:cNvGrpSpPr/>
          <p:nvPr/>
        </p:nvGrpSpPr>
        <p:grpSpPr>
          <a:xfrm>
            <a:off x="1511487" y="1660234"/>
            <a:ext cx="9139025" cy="4336701"/>
            <a:chOff x="1511487" y="1660234"/>
            <a:chExt cx="913902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50C38A-DFEB-6349-94A5-499FEFA6A060}"/>
                </a:ext>
              </a:extLst>
            </p:cNvPr>
            <p:cNvSpPr txBox="1"/>
            <p:nvPr/>
          </p:nvSpPr>
          <p:spPr>
            <a:xfrm>
              <a:off x="1605700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1F224-72DC-4241-BB75-3F1CF2EA7BE1}"/>
                </a:ext>
              </a:extLst>
            </p:cNvPr>
            <p:cNvSpPr txBox="1"/>
            <p:nvPr/>
          </p:nvSpPr>
          <p:spPr>
            <a:xfrm>
              <a:off x="4011467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BEA1C3-E185-194D-A4A0-17D7FB34F4D1}"/>
                </a:ext>
              </a:extLst>
            </p:cNvPr>
            <p:cNvSpPr txBox="1"/>
            <p:nvPr/>
          </p:nvSpPr>
          <p:spPr>
            <a:xfrm>
              <a:off x="6417234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61F03-0729-9245-855D-63132C33B863}"/>
                </a:ext>
              </a:extLst>
            </p:cNvPr>
            <p:cNvSpPr txBox="1"/>
            <p:nvPr/>
          </p:nvSpPr>
          <p:spPr>
            <a:xfrm>
              <a:off x="8823001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Log in to access the survey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5F50F2-B02E-8941-8C91-626D3BA0D883}"/>
                </a:ext>
              </a:extLst>
            </p:cNvPr>
            <p:cNvGrpSpPr/>
            <p:nvPr/>
          </p:nvGrpSpPr>
          <p:grpSpPr>
            <a:xfrm>
              <a:off x="3917254" y="2480866"/>
              <a:ext cx="1921724" cy="3516069"/>
              <a:chOff x="3125273" y="2289667"/>
              <a:chExt cx="1745068" cy="3192852"/>
            </a:xfrm>
          </p:grpSpPr>
          <p:pic>
            <p:nvPicPr>
              <p:cNvPr id="12" name="Picture 11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82BAE032-2B26-DE41-A77A-C598B4D52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C7884134-DBB4-B847-9A8D-F25810AEE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68E54C-C8B3-9A4F-AD47-CFAC8BD32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13EF59-4A51-BB4E-BB9D-E289BD721B77}"/>
                </a:ext>
              </a:extLst>
            </p:cNvPr>
            <p:cNvGrpSpPr/>
            <p:nvPr/>
          </p:nvGrpSpPr>
          <p:grpSpPr>
            <a:xfrm>
              <a:off x="6323021" y="2480866"/>
              <a:ext cx="1921724" cy="3516069"/>
              <a:chOff x="5226240" y="2289667"/>
              <a:chExt cx="1745068" cy="319285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4EDA14-5500-A54D-A0CF-045D632D8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45444C-72F6-E14A-88A4-70F42AFA4637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72F83291-46D9-2F40-BB40-0949D3FBA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F083CE-761F-5B44-9D60-E3E9B2632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35DF100-CBD9-074D-9733-47200FA381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sp>
          <p:nvSpPr>
            <p:cNvPr id="24" name="Right Arrow 38">
              <a:extLst>
                <a:ext uri="{FF2B5EF4-FFF2-40B4-BE49-F238E27FC236}">
                  <a16:creationId xmlns:a16="http://schemas.microsoft.com/office/drawing/2014/main" id="{7325D5B9-3AFA-3E47-8138-65F8D5447E69}"/>
                </a:ext>
              </a:extLst>
            </p:cNvPr>
            <p:cNvSpPr/>
            <p:nvPr/>
          </p:nvSpPr>
          <p:spPr bwMode="auto">
            <a:xfrm>
              <a:off x="3208835" y="3609539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5" name="Right Arrow 38">
              <a:extLst>
                <a:ext uri="{FF2B5EF4-FFF2-40B4-BE49-F238E27FC236}">
                  <a16:creationId xmlns:a16="http://schemas.microsoft.com/office/drawing/2014/main" id="{D1F45432-308A-FD46-A157-211CA1060763}"/>
                </a:ext>
              </a:extLst>
            </p:cNvPr>
            <p:cNvSpPr/>
            <p:nvPr/>
          </p:nvSpPr>
          <p:spPr bwMode="auto">
            <a:xfrm>
              <a:off x="5609701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6" name="Right Arrow 38">
              <a:extLst>
                <a:ext uri="{FF2B5EF4-FFF2-40B4-BE49-F238E27FC236}">
                  <a16:creationId xmlns:a16="http://schemas.microsoft.com/office/drawing/2014/main" id="{54874BB2-3872-7441-8F1A-21BE13B6AB72}"/>
                </a:ext>
              </a:extLst>
            </p:cNvPr>
            <p:cNvSpPr/>
            <p:nvPr/>
          </p:nvSpPr>
          <p:spPr bwMode="auto">
            <a:xfrm>
              <a:off x="7935728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09CCB2-AEFA-EF4B-8AE5-DFD06235A12F}"/>
                </a:ext>
              </a:extLst>
            </p:cNvPr>
            <p:cNvGrpSpPr/>
            <p:nvPr/>
          </p:nvGrpSpPr>
          <p:grpSpPr>
            <a:xfrm>
              <a:off x="8728788" y="2480866"/>
              <a:ext cx="1921724" cy="3516069"/>
              <a:chOff x="8728788" y="2289666"/>
              <a:chExt cx="1921724" cy="3516069"/>
            </a:xfrm>
          </p:grpSpPr>
          <p:pic>
            <p:nvPicPr>
              <p:cNvPr id="28" name="Picture 8">
                <a:extLst>
                  <a:ext uri="{FF2B5EF4-FFF2-40B4-BE49-F238E27FC236}">
                    <a16:creationId xmlns:a16="http://schemas.microsoft.com/office/drawing/2014/main" id="{ED94FC9A-361F-E542-80E7-EE83F103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E96365D-2F2E-F145-9AEC-B04A2C49EC98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3A02BF9-8C1C-C945-94E0-B8B7B3A0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021EAAF-504B-F242-96B1-8415531BB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B469A5-7119-2C47-A3F3-564E7B700B6A}"/>
                </a:ext>
              </a:extLst>
            </p:cNvPr>
            <p:cNvGrpSpPr/>
            <p:nvPr/>
          </p:nvGrpSpPr>
          <p:grpSpPr>
            <a:xfrm>
              <a:off x="1511487" y="2480866"/>
              <a:ext cx="1921724" cy="3516069"/>
              <a:chOff x="1511487" y="2289666"/>
              <a:chExt cx="1921724" cy="3516069"/>
            </a:xfrm>
          </p:grpSpPr>
          <p:pic>
            <p:nvPicPr>
              <p:cNvPr id="33" name="Picture 8">
                <a:extLst>
                  <a:ext uri="{FF2B5EF4-FFF2-40B4-BE49-F238E27FC236}">
                    <a16:creationId xmlns:a16="http://schemas.microsoft.com/office/drawing/2014/main" id="{1BB21591-AE0C-3742-A944-98DACB665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511487" y="2289666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BC2D592-CDE5-3D45-8854-33F318214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574581" y="2431279"/>
                <a:ext cx="1785525" cy="3204672"/>
              </a:xfrm>
              <a:prstGeom prst="rect">
                <a:avLst/>
              </a:prstGeom>
            </p:spPr>
          </p:pic>
        </p:grp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D0EDFF76-F4F1-A34E-9DBE-9B61D5A3B7D0}"/>
              </a:ext>
            </a:extLst>
          </p:cNvPr>
          <p:cNvSpPr txBox="1">
            <a:spLocks/>
          </p:cNvSpPr>
          <p:nvPr/>
        </p:nvSpPr>
        <p:spPr>
          <a:xfrm>
            <a:off x="914400" y="813569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Please Share Your Feedback in the App</a:t>
            </a:r>
          </a:p>
        </p:txBody>
      </p:sp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E3CB30-3726-F743-AA20-B0CF1E356A5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9068" y="1147464"/>
            <a:ext cx="5202932" cy="57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34908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0BEF217-0FE0-A742-8673-2A7AA7301D3B}"/>
              </a:ext>
            </a:extLst>
          </p:cNvPr>
          <p:cNvGrpSpPr/>
          <p:nvPr/>
        </p:nvGrpSpPr>
        <p:grpSpPr>
          <a:xfrm>
            <a:off x="0" y="-1"/>
            <a:ext cx="12192000" cy="6867664"/>
            <a:chOff x="0" y="-1"/>
            <a:chExt cx="12192000" cy="68676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46C39-C73E-8341-BE4D-A6FE0683144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736CB9-A2A0-724A-AA73-BE36AA32FD84}"/>
                </a:ext>
              </a:extLst>
            </p:cNvPr>
            <p:cNvSpPr/>
            <p:nvPr/>
          </p:nvSpPr>
          <p:spPr bwMode="auto">
            <a:xfrm>
              <a:off x="0" y="9662"/>
              <a:ext cx="12192000" cy="6858001"/>
            </a:xfrm>
            <a:prstGeom prst="rect">
              <a:avLst/>
            </a:prstGeom>
            <a:gradFill flip="none" rotWithShape="1">
              <a:gsLst>
                <a:gs pos="40000">
                  <a:srgbClr val="0B1A38">
                    <a:alpha val="0"/>
                  </a:srgbClr>
                </a:gs>
                <a:gs pos="0">
                  <a:srgbClr val="080F24">
                    <a:alpha val="85980"/>
                  </a:srgbClr>
                </a:gs>
              </a:gsLst>
              <a:lin ang="16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F3ADB-E582-7D42-AFF2-83EC15BAFDAE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46000">
                  <a:srgbClr val="0B1A38">
                    <a:alpha val="0"/>
                  </a:srgbClr>
                </a:gs>
                <a:gs pos="7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F13A02E3-35ED-BA41-BBE5-8ADB01E2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4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9" name="Picture 18" descr="Background pattern&#10;&#10;Description automatically generated">
              <a:extLst>
                <a:ext uri="{FF2B5EF4-FFF2-40B4-BE49-F238E27FC236}">
                  <a16:creationId xmlns:a16="http://schemas.microsoft.com/office/drawing/2014/main" id="{68EC4E4F-3D60-F044-A5A1-A5FAEBA9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8C3CC2-2836-8540-82C2-551689D37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2763" y="2670486"/>
              <a:ext cx="4906474" cy="151702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48158A-2CC7-B347-B5D6-B3552870633B}"/>
                </a:ext>
              </a:extLst>
            </p:cNvPr>
            <p:cNvSpPr/>
            <p:nvPr/>
          </p:nvSpPr>
          <p:spPr>
            <a:xfrm>
              <a:off x="2108384" y="6402195"/>
              <a:ext cx="3923608" cy="252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tx1">
                      <a:alpha val="60000"/>
                    </a:schemeClr>
                  </a:solidFill>
                </a:rPr>
                <a:t>Copyright © 2022 Esri.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18344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1352" y="2162217"/>
            <a:ext cx="10369296" cy="3662114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sz="2400" dirty="0"/>
              <a:t>Granular API</a:t>
            </a:r>
          </a:p>
          <a:p>
            <a:pPr lvl="1">
              <a:buClr>
                <a:srgbClr val="00EC86"/>
              </a:buClr>
            </a:pPr>
            <a:r>
              <a:rPr lang="en-US" sz="2400" dirty="0"/>
              <a:t>Using </a:t>
            </a:r>
            <a:r>
              <a:rPr lang="en-US" sz="2400" dirty="0" err="1">
                <a:hlinkClick r:id="rId4"/>
              </a:rPr>
              <a:t>ApplyEdits</a:t>
            </a:r>
            <a:r>
              <a:rPr lang="en-US" sz="2400" dirty="0"/>
              <a:t> directly off the </a:t>
            </a:r>
            <a:r>
              <a:rPr lang="en-US" sz="2400" dirty="0" err="1"/>
              <a:t>FeatureLayer</a:t>
            </a:r>
            <a:endParaRPr lang="en-US" sz="2400" dirty="0"/>
          </a:p>
          <a:p>
            <a:pPr lvl="1">
              <a:buClr>
                <a:srgbClr val="00EC86"/>
              </a:buClr>
            </a:pPr>
            <a:endParaRPr lang="en-US" sz="2400" dirty="0"/>
          </a:p>
          <a:p>
            <a:pPr>
              <a:buClr>
                <a:srgbClr val="00EC86"/>
              </a:buClr>
            </a:pPr>
            <a:r>
              <a:rPr lang="en-US" sz="2400" dirty="0"/>
              <a:t>Configurable widgets</a:t>
            </a:r>
          </a:p>
          <a:p>
            <a:pPr lvl="1">
              <a:buClr>
                <a:srgbClr val="00EC86"/>
              </a:buClr>
            </a:pPr>
            <a:r>
              <a:rPr lang="en-US" sz="2400" dirty="0"/>
              <a:t>Encapsulates granular functionality</a:t>
            </a:r>
          </a:p>
          <a:p>
            <a:pPr lvl="1">
              <a:buClr>
                <a:srgbClr val="00EC86"/>
              </a:buClr>
            </a:pPr>
            <a:r>
              <a:rPr lang="en-US" sz="2400" dirty="0"/>
              <a:t>Easy to use as-is</a:t>
            </a:r>
          </a:p>
          <a:p>
            <a:pPr lvl="1">
              <a:buClr>
                <a:srgbClr val="00EC86"/>
              </a:buClr>
            </a:pPr>
            <a:r>
              <a:rPr lang="en-US" sz="2400" dirty="0"/>
              <a:t>Configurable</a:t>
            </a:r>
          </a:p>
          <a:p>
            <a:pPr lvl="1">
              <a:buClr>
                <a:srgbClr val="00EC86"/>
              </a:buClr>
            </a:pPr>
            <a:r>
              <a:rPr lang="en-US" sz="2400" dirty="0"/>
              <a:t>Two parts, view UI (</a:t>
            </a:r>
            <a:r>
              <a:rPr lang="en-US" sz="2400" dirty="0" err="1"/>
              <a:t>ie</a:t>
            </a:r>
            <a:r>
              <a:rPr lang="en-US" sz="2400" dirty="0"/>
              <a:t>. widget), and its underlying logic (</a:t>
            </a:r>
            <a:r>
              <a:rPr lang="en-US" sz="2400" dirty="0" err="1"/>
              <a:t>ie</a:t>
            </a:r>
            <a:r>
              <a:rPr lang="en-US" sz="2400" dirty="0"/>
              <a:t>. </a:t>
            </a:r>
            <a:r>
              <a:rPr lang="en-US" sz="2400" dirty="0" err="1"/>
              <a:t>viewModel</a:t>
            </a:r>
            <a:r>
              <a:rPr lang="en-US" sz="2400" dirty="0"/>
              <a:t>) </a:t>
            </a:r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3622"/>
            <a:ext cx="10369296" cy="492443"/>
          </a:xfrm>
        </p:spPr>
        <p:txBody>
          <a:bodyPr/>
          <a:lstStyle/>
          <a:p>
            <a:r>
              <a:rPr lang="en-US" sz="3200" dirty="0"/>
              <a:t>JavaScript API editing basics</a:t>
            </a:r>
            <a:endParaRPr lang="en-US" sz="3200" b="0" dirty="0"/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4E199800-E7BC-4338-8AE8-5532FE4ADBFC}"/>
              </a:ext>
            </a:extLst>
          </p:cNvPr>
          <p:cNvSpPr txBox="1">
            <a:spLocks/>
          </p:cNvSpPr>
          <p:nvPr/>
        </p:nvSpPr>
        <p:spPr>
          <a:xfrm>
            <a:off x="911352" y="4241742"/>
            <a:ext cx="10369296" cy="45479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14300" indent="-11430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04813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42950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70012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8481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8BB0E8-0D91-BF45-BF75-FC20AA298952}"/>
              </a:ext>
            </a:extLst>
          </p:cNvPr>
          <p:cNvSpPr/>
          <p:nvPr/>
        </p:nvSpPr>
        <p:spPr bwMode="auto">
          <a:xfrm>
            <a:off x="0" y="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01114F"/>
              </a:gs>
              <a:gs pos="41000">
                <a:srgbClr val="01114F"/>
              </a:gs>
              <a:gs pos="81000">
                <a:srgbClr val="080F24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0E8C90-50A1-EE49-B6D5-78FC1707501D}"/>
              </a:ext>
            </a:extLst>
          </p:cNvPr>
          <p:cNvSpPr/>
          <p:nvPr/>
        </p:nvSpPr>
        <p:spPr bwMode="auto"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01114F"/>
              </a:gs>
              <a:gs pos="28000">
                <a:srgbClr val="01114F"/>
              </a:gs>
              <a:gs pos="67000">
                <a:srgbClr val="080F24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E0FC7-E0C6-B34D-8412-C1891367B5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23024" y="1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Configurable widgets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D03911-DE4D-B34D-92A9-28FC6F23F1B1}"/>
              </a:ext>
            </a:extLst>
          </p:cNvPr>
          <p:cNvSpPr/>
          <p:nvPr/>
        </p:nvSpPr>
        <p:spPr bwMode="auto">
          <a:xfrm>
            <a:off x="1067969" y="1788083"/>
            <a:ext cx="9436480" cy="4124739"/>
          </a:xfrm>
          <a:prstGeom prst="rect">
            <a:avLst/>
          </a:prstGeom>
          <a:noFill/>
          <a:ln w="44450">
            <a:solidFill>
              <a:srgbClr val="FFFFFF">
                <a:alpha val="41961"/>
              </a:srgb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D04F588-5A11-5F4E-A1EF-08249A845A89}"/>
              </a:ext>
            </a:extLst>
          </p:cNvPr>
          <p:cNvSpPr/>
          <p:nvPr/>
        </p:nvSpPr>
        <p:spPr bwMode="auto">
          <a:xfrm>
            <a:off x="6035422" y="3985412"/>
            <a:ext cx="3153887" cy="1099752"/>
          </a:xfrm>
          <a:prstGeom prst="roundRect">
            <a:avLst/>
          </a:prstGeom>
          <a:noFill/>
          <a:ln w="41275">
            <a:solidFill>
              <a:srgbClr val="FFFFFF">
                <a:alpha val="39000"/>
              </a:srgb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7A409C7-FBE3-7646-9D5A-F8F766A51106}"/>
              </a:ext>
            </a:extLst>
          </p:cNvPr>
          <p:cNvSpPr/>
          <p:nvPr/>
        </p:nvSpPr>
        <p:spPr bwMode="auto">
          <a:xfrm>
            <a:off x="1891300" y="3985412"/>
            <a:ext cx="3153888" cy="1099752"/>
          </a:xfrm>
          <a:prstGeom prst="roundRect">
            <a:avLst/>
          </a:prstGeom>
          <a:noFill/>
          <a:ln w="41275">
            <a:solidFill>
              <a:srgbClr val="FFFFFF">
                <a:alpha val="39000"/>
              </a:srgb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white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C53C3F-46C4-E940-B433-615FC4594A17}"/>
              </a:ext>
            </a:extLst>
          </p:cNvPr>
          <p:cNvGrpSpPr/>
          <p:nvPr/>
        </p:nvGrpSpPr>
        <p:grpSpPr>
          <a:xfrm>
            <a:off x="1495817" y="2058002"/>
            <a:ext cx="2828981" cy="1099752"/>
            <a:chOff x="1891301" y="2321242"/>
            <a:chExt cx="2828981" cy="1099752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E8666C7-D406-EF46-BB57-6F03E4BE2413}"/>
                </a:ext>
              </a:extLst>
            </p:cNvPr>
            <p:cNvSpPr/>
            <p:nvPr/>
          </p:nvSpPr>
          <p:spPr bwMode="auto">
            <a:xfrm>
              <a:off x="1891301" y="2321242"/>
              <a:ext cx="2828981" cy="1099752"/>
            </a:xfrm>
            <a:prstGeom prst="roundRect">
              <a:avLst/>
            </a:prstGeom>
            <a:noFill/>
            <a:ln w="41275">
              <a:solidFill>
                <a:srgbClr val="FFFFFF">
                  <a:alpha val="39000"/>
                </a:srgbClr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874DF8-7D06-174A-93B0-7221A32242F0}"/>
                </a:ext>
              </a:extLst>
            </p:cNvPr>
            <p:cNvSpPr txBox="1"/>
            <p:nvPr/>
          </p:nvSpPr>
          <p:spPr>
            <a:xfrm>
              <a:off x="2236573" y="2570205"/>
              <a:ext cx="2014151" cy="469557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1">
              <a:noAutofit/>
            </a:bodyPr>
            <a:lstStyle/>
            <a:p>
              <a:pPr algn="l" eaLnBrk="0" hangingPunct="0"/>
              <a:r>
                <a:rPr lang="en-US" sz="2400" dirty="0" err="1">
                  <a:ea typeface="+mn-ea"/>
                  <a:cs typeface="+mn-cs"/>
                </a:rPr>
                <a:t>FeatureForm</a:t>
              </a:r>
              <a:endParaRPr lang="en-US" sz="2400" dirty="0"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4B9338-3464-CC4F-81F2-487DD99E1757}"/>
              </a:ext>
            </a:extLst>
          </p:cNvPr>
          <p:cNvGrpSpPr/>
          <p:nvPr/>
        </p:nvGrpSpPr>
        <p:grpSpPr>
          <a:xfrm>
            <a:off x="4524685" y="2058002"/>
            <a:ext cx="2828981" cy="1099752"/>
            <a:chOff x="6360327" y="2336872"/>
            <a:chExt cx="2828981" cy="109975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DF2EAE3-043E-F84B-A10C-C8B358186565}"/>
                </a:ext>
              </a:extLst>
            </p:cNvPr>
            <p:cNvSpPr/>
            <p:nvPr/>
          </p:nvSpPr>
          <p:spPr bwMode="auto">
            <a:xfrm>
              <a:off x="6360327" y="2336872"/>
              <a:ext cx="2828981" cy="1099752"/>
            </a:xfrm>
            <a:prstGeom prst="roundRect">
              <a:avLst/>
            </a:prstGeom>
            <a:noFill/>
            <a:ln w="41275">
              <a:solidFill>
                <a:srgbClr val="FFFFFF">
                  <a:alpha val="39000"/>
                </a:srgbClr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F546CD-ECB6-2A47-8ED2-82252D1AD6F5}"/>
                </a:ext>
              </a:extLst>
            </p:cNvPr>
            <p:cNvSpPr txBox="1"/>
            <p:nvPr/>
          </p:nvSpPr>
          <p:spPr>
            <a:xfrm>
              <a:off x="6677532" y="2636339"/>
              <a:ext cx="2291882" cy="469557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1">
              <a:noAutofit/>
            </a:bodyPr>
            <a:lstStyle/>
            <a:p>
              <a:pPr algn="l" eaLnBrk="0" hangingPunct="0"/>
              <a:r>
                <a:rPr lang="en-US" sz="2100" dirty="0" err="1">
                  <a:ea typeface="+mn-ea"/>
                  <a:cs typeface="+mn-cs"/>
                </a:rPr>
                <a:t>FeatureTemplates</a:t>
              </a:r>
              <a:endParaRPr lang="en-US" sz="2100" dirty="0"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6980C75-BAEB-8748-B083-D96FE6A8B797}"/>
              </a:ext>
            </a:extLst>
          </p:cNvPr>
          <p:cNvGrpSpPr/>
          <p:nvPr/>
        </p:nvGrpSpPr>
        <p:grpSpPr>
          <a:xfrm>
            <a:off x="7455110" y="2042371"/>
            <a:ext cx="2828981" cy="1099752"/>
            <a:chOff x="6360327" y="2336872"/>
            <a:chExt cx="2828981" cy="1099752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F2E14021-EC5A-104B-9F5F-C0A42A41A372}"/>
                </a:ext>
              </a:extLst>
            </p:cNvPr>
            <p:cNvSpPr/>
            <p:nvPr/>
          </p:nvSpPr>
          <p:spPr bwMode="auto">
            <a:xfrm>
              <a:off x="6360327" y="2336872"/>
              <a:ext cx="2828981" cy="1099752"/>
            </a:xfrm>
            <a:prstGeom prst="roundRect">
              <a:avLst/>
            </a:prstGeom>
            <a:noFill/>
            <a:ln w="41275">
              <a:solidFill>
                <a:srgbClr val="FFFFFF">
                  <a:alpha val="39000"/>
                </a:srgbClr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D40560-3C62-E948-9BB7-13318CC0B45E}"/>
                </a:ext>
              </a:extLst>
            </p:cNvPr>
            <p:cNvSpPr txBox="1"/>
            <p:nvPr/>
          </p:nvSpPr>
          <p:spPr>
            <a:xfrm>
              <a:off x="6677532" y="2636339"/>
              <a:ext cx="2291882" cy="469557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1">
              <a:noAutofit/>
            </a:bodyPr>
            <a:lstStyle/>
            <a:p>
              <a:pPr algn="l" eaLnBrk="0" hangingPunct="0"/>
              <a:r>
                <a:rPr lang="en-US" sz="2100" dirty="0" err="1">
                  <a:ea typeface="+mn-ea"/>
                  <a:cs typeface="+mn-cs"/>
                </a:rPr>
                <a:t>SketchViewModel</a:t>
              </a:r>
              <a:endParaRPr lang="en-US" sz="2100" dirty="0">
                <a:ea typeface="+mn-ea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02ADBE-C5ED-DB4F-BD8A-B1A99C92C0B1}"/>
              </a:ext>
            </a:extLst>
          </p:cNvPr>
          <p:cNvSpPr txBox="1"/>
          <p:nvPr/>
        </p:nvSpPr>
        <p:spPr>
          <a:xfrm>
            <a:off x="1992443" y="4376967"/>
            <a:ext cx="2834670" cy="4695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l" eaLnBrk="0" hangingPunct="0"/>
            <a:r>
              <a:rPr lang="en-US" sz="2400" dirty="0" err="1">
                <a:ea typeface="+mn-ea"/>
                <a:cs typeface="+mn-cs"/>
              </a:rPr>
              <a:t>SnappingControls</a:t>
            </a:r>
            <a:endParaRPr lang="en-US" sz="2400" dirty="0"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B6006E-2C6D-9749-8899-F8DDE9ACCFDC}"/>
              </a:ext>
            </a:extLst>
          </p:cNvPr>
          <p:cNvSpPr txBox="1"/>
          <p:nvPr/>
        </p:nvSpPr>
        <p:spPr>
          <a:xfrm>
            <a:off x="6605289" y="4284878"/>
            <a:ext cx="2014151" cy="4695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l" eaLnBrk="0" hangingPunct="0"/>
            <a:r>
              <a:rPr lang="en-US" sz="2400" dirty="0">
                <a:ea typeface="+mn-ea"/>
                <a:cs typeface="+mn-cs"/>
              </a:rPr>
              <a:t>Attachments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607FF0-D1C5-7746-93F8-4995DC2D0F21}"/>
              </a:ext>
            </a:extLst>
          </p:cNvPr>
          <p:cNvSpPr txBox="1"/>
          <p:nvPr/>
        </p:nvSpPr>
        <p:spPr>
          <a:xfrm>
            <a:off x="2050909" y="4021901"/>
            <a:ext cx="2834670" cy="4695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eaLnBrk="0" hangingPunct="0"/>
            <a:r>
              <a:rPr lang="en-US" sz="2400" dirty="0">
                <a:solidFill>
                  <a:srgbClr val="00EC86"/>
                </a:solidFill>
              </a:rPr>
              <a:t>New at 4.23</a:t>
            </a:r>
            <a:endParaRPr lang="en-US" sz="2400" dirty="0"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CE4BEE-B836-8543-B4A4-4D8DD1390B35}"/>
              </a:ext>
            </a:extLst>
          </p:cNvPr>
          <p:cNvSpPr txBox="1"/>
          <p:nvPr/>
        </p:nvSpPr>
        <p:spPr>
          <a:xfrm>
            <a:off x="4524685" y="3356566"/>
            <a:ext cx="2014151" cy="4695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l" eaLnBrk="0" hangingPunct="0"/>
            <a:r>
              <a:rPr lang="en-US" sz="2800" b="1" dirty="0">
                <a:ea typeface="+mn-ea"/>
                <a:cs typeface="+mn-cs"/>
              </a:rPr>
              <a:t>Editor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D552AAE-BBAE-AB46-9DDF-F207971703BD}"/>
              </a:ext>
            </a:extLst>
          </p:cNvPr>
          <p:cNvSpPr/>
          <p:nvPr/>
        </p:nvSpPr>
        <p:spPr bwMode="auto">
          <a:xfrm>
            <a:off x="7758949" y="690086"/>
            <a:ext cx="2445758" cy="644093"/>
          </a:xfrm>
          <a:prstGeom prst="roundRect">
            <a:avLst/>
          </a:prstGeom>
          <a:noFill/>
          <a:ln w="19050">
            <a:solidFill>
              <a:srgbClr val="FFFFFF">
                <a:alpha val="41961"/>
              </a:srgb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E4F6E9-CF75-8740-85F4-DEEB50D502F8}"/>
              </a:ext>
            </a:extLst>
          </p:cNvPr>
          <p:cNvSpPr txBox="1"/>
          <p:nvPr/>
        </p:nvSpPr>
        <p:spPr>
          <a:xfrm>
            <a:off x="7868306" y="765496"/>
            <a:ext cx="2291882" cy="4695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l" eaLnBrk="0" hangingPunct="0"/>
            <a:r>
              <a:rPr lang="en-US" sz="2100" dirty="0" err="1">
                <a:ea typeface="+mn-ea"/>
                <a:cs typeface="+mn-cs"/>
              </a:rPr>
              <a:t>FeatureTable</a:t>
            </a:r>
            <a:endParaRPr lang="en-US" sz="21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09655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4.23 Editor had a make over</a:t>
            </a: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D58F0127-DDAE-AE40-89D8-7A293E2738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3293" y="1569155"/>
            <a:ext cx="10369296" cy="2786723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Editor refactored at 4.23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One initial panel that consolidates both the create and update workflows.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Continuous (batch) editing for create workflow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Integrated snapping controls UI</a:t>
            </a:r>
          </a:p>
          <a:p>
            <a:pPr lvl="1">
              <a:buClr>
                <a:srgbClr val="00EC86"/>
              </a:buClr>
            </a:pPr>
            <a:endParaRPr lang="en-US" dirty="0"/>
          </a:p>
          <a:p>
            <a:pPr lvl="1">
              <a:buClr>
                <a:srgbClr val="00EC86"/>
              </a:buClr>
            </a:pPr>
            <a:r>
              <a:rPr lang="en-US" sz="2000" dirty="0"/>
              <a:t>Additional Editor updates  expected in future releases</a:t>
            </a:r>
          </a:p>
          <a:p>
            <a:pPr marL="0" indent="0">
              <a:buClr>
                <a:srgbClr val="00EC86"/>
              </a:buClr>
              <a:buNone/>
            </a:pPr>
            <a:endParaRPr lang="en-US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18749-2BBE-C545-A4D8-16C941009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30" y="4373179"/>
            <a:ext cx="3489174" cy="212211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F10E41-4E03-9947-8B75-DA31EBD91126}"/>
              </a:ext>
            </a:extLst>
          </p:cNvPr>
          <p:cNvCxnSpPr/>
          <p:nvPr/>
        </p:nvCxnSpPr>
        <p:spPr bwMode="auto">
          <a:xfrm>
            <a:off x="5452946" y="5104279"/>
            <a:ext cx="947853" cy="0"/>
          </a:xfrm>
          <a:prstGeom prst="straightConnector1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>
            <a:outerShdw blurRad="25400" algn="ctr" rotWithShape="0">
              <a:schemeClr val="accent4">
                <a:lumMod val="20000"/>
                <a:lumOff val="80000"/>
                <a:alpha val="41000"/>
              </a:scheme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E93B772-084C-BB4F-ADC4-DA157CA4D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198" y="2999028"/>
            <a:ext cx="2450016" cy="34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2345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 dirty="0"/>
              <a:t>Editor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5D0B6FE-9ED6-44B1-934C-D57F97A81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2" y="3549028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Widget used </a:t>
            </a: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as-is (</a:t>
            </a:r>
            <a:r>
              <a:rPr lang="en-US" sz="1800" dirty="0" err="1">
                <a:solidFill>
                  <a:srgbClr val="00EC86"/>
                </a:solidFill>
                <a:latin typeface="Arial"/>
                <a:ea typeface="ＭＳ Ｐゴシック"/>
              </a:rPr>
              <a:t>ie</a:t>
            </a: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. no configuration)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A480F-4B41-EE46-9D4E-A04641AE6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36" y="1625443"/>
            <a:ext cx="5462981" cy="3847170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8860334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/>
              <a:t>Granular control for editing</a:t>
            </a:r>
            <a:endParaRPr lang="en-US" sz="2800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87793F-B1E1-8642-84D9-33F76035C90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57400"/>
            <a:ext cx="5656521" cy="3427413"/>
          </a:xfrm>
        </p:spPr>
        <p:txBody>
          <a:bodyPr/>
          <a:lstStyle/>
          <a:p>
            <a:r>
              <a:rPr lang="en-US" dirty="0" err="1">
                <a:hlinkClick r:id="rId4"/>
              </a:rPr>
              <a:t>LayerInfos</a:t>
            </a:r>
            <a:r>
              <a:rPr lang="en-US" dirty="0"/>
              <a:t> for layer-specific editing permissions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FormTemplate</a:t>
            </a:r>
            <a:r>
              <a:rPr lang="en-US" dirty="0"/>
              <a:t> provides granular control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6"/>
              </a:rPr>
              <a:t>Field type</a:t>
            </a:r>
            <a:endParaRPr lang="en-US" dirty="0"/>
          </a:p>
          <a:p>
            <a:pPr lvl="2"/>
            <a:r>
              <a:rPr lang="en-US" dirty="0"/>
              <a:t>Grouped or ungrouped</a:t>
            </a:r>
          </a:p>
          <a:p>
            <a:pPr lvl="1"/>
            <a:r>
              <a:rPr lang="en-US" dirty="0"/>
              <a:t> Descriptive text</a:t>
            </a:r>
          </a:p>
          <a:p>
            <a:pPr lvl="2"/>
            <a:r>
              <a:rPr lang="en-US" dirty="0"/>
              <a:t>Hint</a:t>
            </a:r>
          </a:p>
          <a:p>
            <a:pPr lvl="2"/>
            <a:r>
              <a:rPr lang="en-US" dirty="0"/>
              <a:t>Description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7"/>
              </a:rPr>
              <a:t>Input types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>
                <a:hlinkClick r:id="rId8"/>
              </a:rPr>
              <a:t>Field expressions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58D9AC-E056-914A-AA0E-159AEA22D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4320" y="1244009"/>
            <a:ext cx="3549816" cy="368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9387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64259" y="2444598"/>
            <a:ext cx="4527741" cy="553998"/>
          </a:xfrm>
        </p:spPr>
        <p:txBody>
          <a:bodyPr/>
          <a:lstStyle/>
          <a:p>
            <a:r>
              <a:rPr lang="en-US" sz="3600" dirty="0"/>
              <a:t>Editor 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07700EA-1756-4784-BCBD-36C829A6E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4259" y="3069175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Configured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4DA6E-40DB-FB4E-8160-49E4FEA16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22" y="1605515"/>
            <a:ext cx="6797673" cy="36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2662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ABF5"/>
        </a:solidFill>
        <a:ln w="19050">
          <a:solidFill>
            <a:srgbClr val="FFFFFF">
              <a:alpha val="41961"/>
            </a:srgbClr>
          </a:solidFill>
          <a:miter lim="800000"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dirty="0">
            <a:solidFill>
              <a:prstClr val="white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50800" cap="flat" cmpd="sng" algn="ctr">
          <a:solidFill>
            <a:srgbClr val="00B0F0"/>
          </a:solidFill>
          <a:prstDash val="solid"/>
          <a:round/>
          <a:headEnd type="none" w="med" len="med"/>
          <a:tailEnd type="none"/>
        </a:ln>
        <a:effectLst>
          <a:outerShdw blurRad="25400" algn="ctr" rotWithShape="0">
            <a:schemeClr val="accent4">
              <a:lumMod val="20000"/>
              <a:lumOff val="80000"/>
              <a:alpha val="41000"/>
            </a:schemeClr>
          </a:outerShdw>
        </a:effectLst>
      </a:spPr>
      <a:bodyPr/>
      <a:lstStyle/>
    </a:lnDef>
    <a:txDef>
      <a:spPr>
        <a:noFill/>
        <a:effectLst/>
      </a:spPr>
      <a:bodyPr wrap="none" lIns="0" tIns="0" rIns="0" bIns="0" rtlCol="0">
        <a:noAutofit/>
      </a:bodyPr>
      <a:lstStyle>
        <a:defPPr algn="l" eaLnBrk="0" hangingPunct="0">
          <a:defRPr sz="1400" dirty="0" err="1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-summit-2022-ppt-template-updated-0122" id="{74E80B15-0ACE-8C4D-A980-C626E2B85541}" vid="{2DB75426-E831-3442-9C76-3AF2809214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C2F19DF-D984-D24D-9D99-C01191070D67}">
  <we:reference id="eabe5385-62b0-465a-932e-5d906dc6f4ba" version="0.0.3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BD1F43217C9D45BE1AB58386F10EAF" ma:contentTypeVersion="13" ma:contentTypeDescription="Create a new document." ma:contentTypeScope="" ma:versionID="e3e4b02a69267562f00cd135a9fc542d">
  <xsd:schema xmlns:xsd="http://www.w3.org/2001/XMLSchema" xmlns:xs="http://www.w3.org/2001/XMLSchema" xmlns:p="http://schemas.microsoft.com/office/2006/metadata/properties" xmlns:ns3="80765ccd-d085-4f8f-9afa-dfda1638beae" xmlns:ns4="c13cbce9-5612-4f48-bd28-012602494252" targetNamespace="http://schemas.microsoft.com/office/2006/metadata/properties" ma:root="true" ma:fieldsID="98d2e0657c4f9f7696623712b4cf4285" ns3:_="" ns4:_="">
    <xsd:import namespace="80765ccd-d085-4f8f-9afa-dfda1638beae"/>
    <xsd:import namespace="c13cbce9-5612-4f48-bd28-01260249425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765ccd-d085-4f8f-9afa-dfda1638bea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3cbce9-5612-4f48-bd28-0126024942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0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terms/"/>
    <ds:schemaRef ds:uri="80765ccd-d085-4f8f-9afa-dfda1638beae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13cbce9-5612-4f48-bd28-012602494252"/>
    <ds:schemaRef ds:uri="http://purl.org/dc/dcmitype/"/>
  </ds:schemaRefs>
</ds:datastoreItem>
</file>

<file path=customXml/itemProps33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175231B3-1562-438D-8FC4-D9F3AC0A75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765ccd-d085-4f8f-9afa-dfda1638beae"/>
    <ds:schemaRef ds:uri="c13cbce9-5612-4f48-bd28-0126024942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5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docMetadata/LabelInfo.xml><?xml version="1.0" encoding="utf-8"?>
<clbl:labelList xmlns:clbl="http://schemas.microsoft.com/office/2020/mipLabelMetadata">
  <clbl:label id="{aee6e3c9-711e-4c7c-bd27-04f2307db20d}" enabled="0" method="" siteId="{aee6e3c9-711e-4c7c-bd27-04f2307db20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ds2022-template</Template>
  <TotalTime>3595</TotalTime>
  <Words>557</Words>
  <Application>Microsoft Macintosh PowerPoint</Application>
  <PresentationFormat>Widescreen</PresentationFormat>
  <Paragraphs>174</Paragraphs>
  <Slides>31</Slides>
  <Notes>31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Lucida Grande</vt:lpstr>
      <vt:lpstr>Esri_Corporate_Template-Dark</vt:lpstr>
      <vt:lpstr>ArcGIS API for JavaScript: Web Editing in 2D </vt:lpstr>
      <vt:lpstr>Agenda</vt:lpstr>
      <vt:lpstr>Enable editing on a feature service</vt:lpstr>
      <vt:lpstr>JavaScript API editing basics</vt:lpstr>
      <vt:lpstr>Configurable widgets</vt:lpstr>
      <vt:lpstr>4.23 Editor had a make over</vt:lpstr>
      <vt:lpstr>Editor</vt:lpstr>
      <vt:lpstr>Granular control for editing</vt:lpstr>
      <vt:lpstr>Editor </vt:lpstr>
      <vt:lpstr>Webmap forms</vt:lpstr>
      <vt:lpstr>Editor</vt:lpstr>
      <vt:lpstr>Sketch</vt:lpstr>
      <vt:lpstr>Snapping (self and feature)</vt:lpstr>
      <vt:lpstr>Snapping (continued…)</vt:lpstr>
      <vt:lpstr>Snapping (continued…)</vt:lpstr>
      <vt:lpstr>Snapping (Let us show some code)</vt:lpstr>
      <vt:lpstr>Snapping with SketchViewModel and SnappingControls</vt:lpstr>
      <vt:lpstr>Custom Sketch tools</vt:lpstr>
      <vt:lpstr>Sketch &amp; Editor: Improvements to selection and highlight</vt:lpstr>
      <vt:lpstr>Selection &amp; Highlight</vt:lpstr>
      <vt:lpstr>Questions?</vt:lpstr>
      <vt:lpstr>PowerPoint Presentation</vt:lpstr>
      <vt:lpstr>PowerPoint Presentation</vt:lpstr>
      <vt:lpstr>Presentation Title </vt:lpstr>
      <vt:lpstr>Headline</vt:lpstr>
      <vt:lpstr>Headline</vt:lpstr>
      <vt:lpstr>Section Header</vt:lpstr>
      <vt:lpstr>Section Header</vt:lpstr>
      <vt:lpstr>Demo Title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Richie Carmichael</dc:creator>
  <cp:lastModifiedBy>Heather Gonzago</cp:lastModifiedBy>
  <cp:revision>74</cp:revision>
  <cp:lastPrinted>2021-08-10T23:54:02Z</cp:lastPrinted>
  <dcterms:created xsi:type="dcterms:W3CDTF">2022-02-23T19:55:28Z</dcterms:created>
  <dcterms:modified xsi:type="dcterms:W3CDTF">2022-03-09T02:03:51Z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0x01010076BD1F43217C9D45BE1AB58386F10EAF</vt:lpwstr>
  </property>
  <property fmtid="{D5CDD505-2E9C-101B-9397-08002B2CF9AE}" pid="3" name="Order">
    <vt:r8>898000</vt:r8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</Properties>
</file>